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Lato"/>
      <p:regular r:id="rId39"/>
      <p:bold r:id="rId40"/>
      <p:italic r:id="rId41"/>
      <p:boldItalic r:id="rId42"/>
    </p:embeddedFont>
    <p:embeddedFont>
      <p:font typeface="Source Code Pro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128BD55-563E-4C5B-BF07-FC591583C869}">
  <a:tblStyle styleId="{1128BD55-563E-4C5B-BF07-FC591583C8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286F7F8-A093-4CA7-875B-818D172D68C7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5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7.xml"/><Relationship Id="rId44" Type="http://schemas.openxmlformats.org/officeDocument/2006/relationships/font" Target="fonts/SourceCodePro-bold.fntdata"/><Relationship Id="rId21" Type="http://schemas.openxmlformats.org/officeDocument/2006/relationships/slide" Target="slides/slide16.xml"/><Relationship Id="rId43" Type="http://schemas.openxmlformats.org/officeDocument/2006/relationships/font" Target="fonts/SourceCodePro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Lato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8c826fdf5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8c826fdf5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c826fdf5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8c826fdf5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Colin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c826fdf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8c826fdf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8c826fdf5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8c826fdf5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Colin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88aa015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88aa015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881915d7d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881915d7d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8c826fdf5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8c826fdf5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 Strokes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88aa015f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88aa015f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88aa015f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88aa015f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</a:t>
            </a:r>
            <a:r>
              <a:rPr lang="en"/>
              <a:t> to Sam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dfd0a38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6dfd0a38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dfd0a38b_4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dfd0a38b_4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Colin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8c6be192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8c6be192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88d1995dc_1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88d1995dc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88aa015f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88aa015f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c826fdf5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8c826fdf5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Brendan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88d1995dc_2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88d1995dc_2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88d1995dc_2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88d1995dc_2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8abedfc1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8abedfc1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Several main units - Sensors, routing algorithm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88aa015f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88aa015f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RJ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8abedfc1d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8abedfc1d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RJ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6e0d03e1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6e0d03e1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88aa015f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88aa015f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Colin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8abedfc1d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8abedfc1d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RJ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88aa015f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88aa015f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88aa015f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488aa015f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8889175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8889175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88aa015f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88aa015f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dfd0a38b_4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dfd0a38b_4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e0d03e1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e0d03e1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RJ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e0d03e1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e0d03e1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6e0d03e13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6e0d03e13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881915d7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881915d7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Colin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  <a:defRPr sz="1800">
                <a:solidFill>
                  <a:srgbClr val="F3F3F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  <a:defRPr>
                <a:solidFill>
                  <a:srgbClr val="F3F3F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■"/>
              <a:defRPr>
                <a:solidFill>
                  <a:srgbClr val="F3F3F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●"/>
              <a:defRPr>
                <a:solidFill>
                  <a:srgbClr val="F3F3F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  <a:defRPr>
                <a:solidFill>
                  <a:srgbClr val="F3F3F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■"/>
              <a:defRPr>
                <a:solidFill>
                  <a:srgbClr val="F3F3F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●"/>
              <a:defRPr>
                <a:solidFill>
                  <a:srgbClr val="F3F3F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Char char="○"/>
              <a:defRPr>
                <a:solidFill>
                  <a:srgbClr val="F3F3F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400"/>
              <a:buChar char="■"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103475" y="4627425"/>
            <a:ext cx="4124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sddec18-08 : “Smart Waste Management”</a:t>
            </a:r>
            <a:endParaRPr b="1">
              <a:solidFill>
                <a:srgbClr val="FFFFFF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235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Smart Garbage Management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287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CACACA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Team </a:t>
            </a:r>
            <a:r>
              <a:rPr b="1" lang="en" sz="18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sddecc18-08</a:t>
            </a:r>
            <a:endParaRPr b="1" sz="18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ACACA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Colin McAllister, Nicholas Pecka, Robert Duvall, Steven Brown, Brendan Finan, and Samuel Johnson</a:t>
            </a:r>
            <a:endParaRPr sz="1800">
              <a:solidFill>
                <a:srgbClr val="CACACA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ACACA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Advisor </a:t>
            </a:r>
            <a:r>
              <a:rPr b="1" lang="en" sz="18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Goce Trajcevski</a:t>
            </a:r>
            <a:endParaRPr b="1" sz="18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http://sddec18-08.sd.ece.iastate.edu/</a:t>
            </a:r>
            <a:endParaRPr b="1" sz="18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CACACA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                                                                                         </a:t>
            </a:r>
            <a:endParaRPr sz="1800">
              <a:solidFill>
                <a:srgbClr val="CACACA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Considerations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●"/>
            </a:pPr>
            <a:r>
              <a:rPr lang="en"/>
              <a:t>Low power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Standalone device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Must be able to sustain operability for several weeks without charge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cost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Device cost must be </a:t>
            </a:r>
            <a:r>
              <a:rPr lang="en"/>
              <a:t>feasible</a:t>
            </a:r>
            <a:r>
              <a:rPr lang="en"/>
              <a:t> to deploy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I/O Limits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Limited number of GPIO pins on Pycom FiPy development board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Adhere to Outdoor/Automotive temperature and vibration standards</a:t>
            </a:r>
            <a:endParaRPr/>
          </a:p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Overview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44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Retrofittable to lid of standard residential garbage containers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Lower installation cost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Lid movement wakes device from low power sleep mode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Powered by lithium cell with multiple charging options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Charge over USB for programming and device configuration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Charges via solar cell on top of garbage container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Interfaces with load cell attached to bottom of container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Measures weight, a critical metric for garbage collection but complicates installation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Wirelessly transmits to Amazon Web Services’ Internet of Things Core</a:t>
            </a:r>
            <a:endParaRPr/>
          </a:p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State Diagram</a:t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363" y="1017725"/>
            <a:ext cx="5929274" cy="36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Communication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Communication layer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LTE CAT M1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Low power characteristics satisfies energy efficiency requirements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Features include long range communication and high building penetration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Transport layer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Message Queuing Telemetry Transport (</a:t>
            </a:r>
            <a:r>
              <a:rPr lang="en"/>
              <a:t>MQTT)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Encrypted over Transport Layer Security (TLS) connection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Sends JSON packet containing location, trash measurements, and measurement time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Brokered by AWS IoT Core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Invokes Lambda function that places measurements in DynamoDB table</a:t>
            </a:r>
            <a:endParaRPr/>
          </a:p>
        </p:txBody>
      </p:sp>
      <p:sp>
        <p:nvSpPr>
          <p:cNvPr id="144" name="Google Shape;14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Garbage Sensor Prototype</a:t>
            </a:r>
            <a:endParaRPr/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864" y="1096099"/>
            <a:ext cx="2538301" cy="338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4835" y="1100112"/>
            <a:ext cx="2532298" cy="337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Circuit Board Design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MCP73871 battery charger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to charge lithium cell and power board via solar or USB power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TPS63701 buck-boost switched mode power supply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Regulates battery or MCP73871 load voltage to 5 volts for Pycom FiPy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 ultra-low power sleep mode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Accelerometer interrupt or tilt switch detects lid movement and sets TinyLogic latch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latch enables switched mode power supply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FiPy board re-enters sleep mode by clearing the latch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Headers for GPS, ultrasonic sensor, and Pycom FiPy development board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Manufactured using low-cost two-layer 6/6 mil 1 oz copper board process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</a:t>
            </a:r>
            <a:r>
              <a:rPr lang="en"/>
              <a:t>Hardware </a:t>
            </a:r>
            <a:r>
              <a:rPr lang="en"/>
              <a:t>System Diagram</a:t>
            </a:r>
            <a:endParaRPr/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430132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 Testing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Board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Tested for shorts or faults in manufacturing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Verified battery manager and voltage regulator worked correctly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Ensured sleep circuit behaved as intended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Calculated by measuring active and sleep current consumptions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Results estimated a lifetime of 7 to 11 weeks off 2,000 mAh battery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Individually tested software modules that interacted each sensor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Integration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Ensured final software ran on Pycom FiPy board when attached to prototype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Tested communication from garbage sensor to AWS IoT Core</a:t>
            </a:r>
            <a:endParaRPr/>
          </a:p>
        </p:txBody>
      </p:sp>
      <p:sp>
        <p:nvSpPr>
          <p:cNvPr id="173" name="Google Shape;17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Vehicle Routing</a:t>
            </a:r>
            <a:endParaRPr/>
          </a:p>
        </p:txBody>
      </p:sp>
      <p:sp>
        <p:nvSpPr>
          <p:cNvPr id="179" name="Google Shape;17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</a:t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Select garbage bins that are full enough to warrant pick up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those bins as nodes in a vehicle routing program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 a genetic algorithm to build a route in that solves the vehicle routing problem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Genetic Algorithm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Builds a population of random routes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Repeatedly builds new generations of routes through selection and merging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a user set number of generations, select the best available routes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76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42150" y="817200"/>
            <a:ext cx="8520600" cy="14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254 million tons of garbage created in the USA in 2013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Garbage routing is static and does not factor dynamic customer behavior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Does not account for an individual customer’s needs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Cannot accurately predict when a truck will become full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311700" y="2177425"/>
            <a:ext cx="65847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Solution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42150" y="2744975"/>
            <a:ext cx="85206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800">
                <a:solidFill>
                  <a:srgbClr val="EFEFEF"/>
                </a:solidFill>
              </a:rPr>
              <a:t>Smart garbage bin</a:t>
            </a:r>
            <a:endParaRPr sz="1800">
              <a:solidFill>
                <a:srgbClr val="EFEFE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Measures garbage height &amp; weight and uploads to cloud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800">
                <a:solidFill>
                  <a:srgbClr val="EFEFEF"/>
                </a:solidFill>
              </a:rPr>
              <a:t>Smart routing</a:t>
            </a:r>
            <a:endParaRPr sz="1800">
              <a:solidFill>
                <a:srgbClr val="EFEFE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Creates efficient collection routes based on collected data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en" sz="1800">
                <a:solidFill>
                  <a:srgbClr val="EFEFEF"/>
                </a:solidFill>
              </a:rPr>
              <a:t>Resident and waste management applications</a:t>
            </a:r>
            <a:endParaRPr sz="1800">
              <a:solidFill>
                <a:srgbClr val="EFEFE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Allows waste management to view smart routes</a:t>
            </a:r>
            <a:endParaRPr>
              <a:solidFill>
                <a:srgbClr val="EFEFE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</a:pPr>
            <a:r>
              <a:rPr lang="en">
                <a:solidFill>
                  <a:srgbClr val="EFEFEF"/>
                </a:solidFill>
              </a:rPr>
              <a:t>Gives customers insight into their waste disposal habits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662200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</a:t>
            </a:r>
            <a:endParaRPr/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175" y="1132450"/>
            <a:ext cx="5822050" cy="34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Routing Testing</a:t>
            </a:r>
            <a:endParaRPr/>
          </a:p>
        </p:txBody>
      </p:sp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311700" y="1152475"/>
            <a:ext cx="827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All tests used a population of 200 chromosomes, ran for 25 generations, and were tested 1000 times</a:t>
            </a:r>
            <a:endParaRPr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Test 1</a:t>
            </a:r>
            <a:endParaRPr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Lato"/>
              <a:buChar char="○"/>
            </a:pPr>
            <a:r>
              <a:rPr lang="en" sz="14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Simple Human Solvable Traveling VRP</a:t>
            </a:r>
            <a:endParaRPr sz="14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Lato"/>
              <a:buChar char="○"/>
            </a:pPr>
            <a:r>
              <a:rPr lang="en" sz="14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 100%</a:t>
            </a:r>
            <a:endParaRPr sz="14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Test 2 </a:t>
            </a:r>
            <a:endParaRPr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Lato"/>
              <a:buChar char="○"/>
            </a:pPr>
            <a:r>
              <a:rPr lang="en" sz="14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One Linear Cluster, One Truck</a:t>
            </a:r>
            <a:endParaRPr sz="14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Lato"/>
              <a:buChar char="○"/>
            </a:pPr>
            <a:r>
              <a:rPr lang="en" sz="14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 sz="14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Test 3</a:t>
            </a:r>
            <a:endParaRPr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Lato"/>
              <a:buChar char="○"/>
            </a:pPr>
            <a:r>
              <a:rPr lang="en" sz="14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Two Linear Clusters, Two Trucks</a:t>
            </a:r>
            <a:endParaRPr sz="14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Lato"/>
              <a:buChar char="○"/>
            </a:pPr>
            <a:r>
              <a:rPr lang="en" sz="14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98.7%</a:t>
            </a:r>
            <a:endParaRPr sz="1400">
              <a:solidFill>
                <a:srgbClr val="EFEFEF"/>
              </a:solidFill>
            </a:endParaRPr>
          </a:p>
        </p:txBody>
      </p:sp>
      <p:sp>
        <p:nvSpPr>
          <p:cNvPr id="200" name="Google Shape;20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Application</a:t>
            </a:r>
            <a:endParaRPr/>
          </a:p>
        </p:txBody>
      </p:sp>
      <p:sp>
        <p:nvSpPr>
          <p:cNvPr id="206" name="Google Shape;20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Application</a:t>
            </a:r>
            <a:endParaRPr/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Bin Monitoring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Routing Interface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Resident - Collector communication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Collector - Database communication</a:t>
            </a:r>
            <a:endParaRPr/>
          </a:p>
        </p:txBody>
      </p:sp>
      <p:sp>
        <p:nvSpPr>
          <p:cNvPr id="213" name="Google Shape;21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Application</a:t>
            </a:r>
            <a:endParaRPr/>
          </a:p>
        </p:txBody>
      </p:sp>
      <p:pic>
        <p:nvPicPr>
          <p:cNvPr id="219" name="Google Shape;2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575" y="445025"/>
            <a:ext cx="6154850" cy="43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Resident &amp; Collector Dashboards</a:t>
            </a:r>
            <a:endParaRPr/>
          </a:p>
        </p:txBody>
      </p:sp>
      <p:pic>
        <p:nvPicPr>
          <p:cNvPr id="226" name="Google Shape;2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4119625" cy="356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000" y="1017725"/>
            <a:ext cx="4119625" cy="356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Validation</a:t>
            </a:r>
            <a:endParaRPr/>
          </a:p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>
            <a:off x="269450" y="1141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●"/>
            </a:pPr>
            <a:r>
              <a:rPr lang="en"/>
              <a:t>Garbage bin sensor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Ensured power demands would satisfy lifetime requirements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Tested ultrasonic sensor and load cell for accuracy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Verified data was measured and stored in database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Vehicle routing algorithm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Ensure that the routes contain all bins indicated for pick up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Check to make sure the routes make sense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application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Accurately display information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Update in real-time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Correctly render on screens</a:t>
            </a:r>
            <a:endParaRPr/>
          </a:p>
        </p:txBody>
      </p:sp>
      <p:sp>
        <p:nvSpPr>
          <p:cNvPr id="235" name="Google Shape;23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Project Status</a:t>
            </a:r>
            <a:endParaRPr/>
          </a:p>
        </p:txBody>
      </p:sp>
      <p:sp>
        <p:nvSpPr>
          <p:cNvPr id="241" name="Google Shape;241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Fall</a:t>
            </a:r>
            <a:r>
              <a:rPr lang="en"/>
              <a:t> 2018 Milestones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Completed garbage sensor prototype 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○"/>
            </a:pPr>
            <a:r>
              <a:rPr lang="en" sz="1800"/>
              <a:t>Genetic Routing Algorithm fully implemented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Full AWS integration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Android Application 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Open Street Maps (OSM) Route Display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Collector and Homeowner Views</a:t>
            </a:r>
            <a:endParaRPr sz="1800"/>
          </a:p>
        </p:txBody>
      </p:sp>
      <p:sp>
        <p:nvSpPr>
          <p:cNvPr id="242" name="Google Shape;242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248" name="Google Shape;248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Arial"/>
              <a:buChar char="●"/>
            </a:pPr>
            <a:r>
              <a:rPr lang="en"/>
              <a:t>Create second garbage sensor prototype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Focus on continuing to lower power constraints and lower costs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Integrate MCU, wireless modem, GPS, and ultrasonic sensor onto single board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Finalize load cell fixture and board enclosure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Weatherproofing board and conducting vibration testing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Load testing AWS services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 quality of Android Application and OSM.</a:t>
            </a:r>
            <a:endParaRPr/>
          </a:p>
        </p:txBody>
      </p:sp>
      <p:sp>
        <p:nvSpPr>
          <p:cNvPr id="249" name="Google Shape;24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/>
        </p:nvSpPr>
        <p:spPr>
          <a:xfrm>
            <a:off x="2735150" y="2082300"/>
            <a:ext cx="35757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Thank you</a:t>
            </a:r>
            <a:endParaRPr sz="3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5" name="Google Shape;25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Modules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500" y="1017725"/>
            <a:ext cx="5773001" cy="371837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</a:t>
            </a:r>
            <a:r>
              <a:rPr lang="en"/>
              <a:t>Responsibilities and </a:t>
            </a:r>
            <a:r>
              <a:rPr lang="en"/>
              <a:t>Contributions</a:t>
            </a:r>
            <a:endParaRPr/>
          </a:p>
        </p:txBody>
      </p:sp>
      <p:sp>
        <p:nvSpPr>
          <p:cNvPr id="261" name="Google Shape;261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Robert: Manage AWS Stack and OSM Route Display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Colin: Garbage sensor design and software development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Nicholas:</a:t>
            </a:r>
            <a:r>
              <a:rPr lang="en"/>
              <a:t> Researching and Front-End Development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Samuel: Routing and Clustering Logic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Steven: Component integration, board design, and power management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</a:t>
            </a:r>
            <a:r>
              <a:rPr lang="en"/>
              <a:t>rendan: Mobile Application</a:t>
            </a:r>
            <a:endParaRPr/>
          </a:p>
        </p:txBody>
      </p:sp>
      <p:sp>
        <p:nvSpPr>
          <p:cNvPr id="262" name="Google Shape;26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Appendix: Garbage Sensor Power Test Results</a:t>
            </a:r>
            <a:endParaRPr/>
          </a:p>
        </p:txBody>
      </p:sp>
      <p:graphicFrame>
        <p:nvGraphicFramePr>
          <p:cNvPr id="268" name="Google Shape;268;p43"/>
          <p:cNvGraphicFramePr/>
          <p:nvPr/>
        </p:nvGraphicFramePr>
        <p:xfrm>
          <a:off x="1231200" y="248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{9286F7F8-A093-4CA7-875B-818D172D68C7}</a:tableStyleId>
              </a:tblPr>
              <a:tblGrid>
                <a:gridCol w="3073050"/>
                <a:gridCol w="3608550"/>
              </a:tblGrid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Minimum consumption percentage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(2 measurements / week)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17.16 </a:t>
                      </a:r>
                      <a:r>
                        <a:rPr lang="en">
                          <a:solidFill>
                            <a:srgbClr val="FFFFFF"/>
                          </a:solidFill>
                        </a:rPr>
                        <a:t>mAh / week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Maximum consumption percentage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(30 measurements / week)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22.2 mAh / week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Maximum estimated lifetime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5.8 weeks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Minimum</a:t>
                      </a:r>
                      <a:r>
                        <a:rPr lang="en">
                          <a:solidFill>
                            <a:srgbClr val="FFFFFF"/>
                          </a:solidFill>
                        </a:rPr>
                        <a:t> estimated lifetime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4.5 weeks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9" name="Google Shape;269;p43"/>
          <p:cNvGraphicFramePr/>
          <p:nvPr/>
        </p:nvGraphicFramePr>
        <p:xfrm>
          <a:off x="1231200" y="136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{1128BD55-563E-4C5B-BF07-FC591583C869}</a:tableStyleId>
              </a:tblPr>
              <a:tblGrid>
                <a:gridCol w="3073050"/>
                <a:gridCol w="36085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Active current consumption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290 mA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Quiescent current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 mA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0" name="Google Shape;27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Appendix: Circuit Board Schematic</a:t>
            </a:r>
            <a:endParaRPr/>
          </a:p>
        </p:txBody>
      </p:sp>
      <p:pic>
        <p:nvPicPr>
          <p:cNvPr id="276" name="Google Shape;276;p44"/>
          <p:cNvPicPr preferRelativeResize="0"/>
          <p:nvPr/>
        </p:nvPicPr>
        <p:blipFill rotWithShape="1">
          <a:blip r:embed="rId3">
            <a:alphaModFix/>
          </a:blip>
          <a:srcRect b="8948" l="0" r="0" t="8345"/>
          <a:stretch/>
        </p:blipFill>
        <p:spPr>
          <a:xfrm>
            <a:off x="1589225" y="1017725"/>
            <a:ext cx="5611699" cy="358637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/>
          <p:nvPr>
            <p:ph type="title"/>
          </p:nvPr>
        </p:nvSpPr>
        <p:spPr>
          <a:xfrm>
            <a:off x="105975" y="50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Appendix: Circuit Board Details</a:t>
            </a:r>
            <a:endParaRPr/>
          </a:p>
        </p:txBody>
      </p:sp>
      <p:sp>
        <p:nvSpPr>
          <p:cNvPr id="283" name="Google Shape;283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175" y="1152488"/>
            <a:ext cx="4538049" cy="340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23" y="1144388"/>
            <a:ext cx="4538061" cy="34164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5"/>
          <p:cNvSpPr txBox="1"/>
          <p:nvPr/>
        </p:nvSpPr>
        <p:spPr>
          <a:xfrm>
            <a:off x="1850650" y="724400"/>
            <a:ext cx="14412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Top Layer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7" name="Google Shape;287;p45"/>
          <p:cNvSpPr txBox="1"/>
          <p:nvPr/>
        </p:nvSpPr>
        <p:spPr>
          <a:xfrm>
            <a:off x="6361475" y="724400"/>
            <a:ext cx="15792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Bottom Layer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8" name="Google Shape;288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Trash bin device must determine approximate weight and height of contents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Garbage sensor communication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Secure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Verifiable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Guaranteed to reach cloud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Collection routes must use less fuel than a naive route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Generated routes will accurately predict when garbage trucks will be filled</a:t>
            </a:r>
            <a:endParaRPr/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Non-functional Requirements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Scalability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Capable of incorporating a large number of garbage sensors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Heterogeneity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Able to seamlessly integrate multiple waste management clients into the service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Product simple to use and install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security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communication must use end to end encryption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Protect user data</a:t>
            </a:r>
            <a:endParaRPr/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Residents are not used to charging their garbage cans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 capacity battery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Efficient power usage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Solar panels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Residents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Not willing to spend substantially more money on waste management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Waste Management Companies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Cost of implementation must be reasonable compared to return on investment</a:t>
            </a:r>
            <a:endParaRPr/>
          </a:p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Risks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17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Leaks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Network vulnerabilities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center breaches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Defective garbage sensors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Damaged sensors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Power loss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Stolen garbage bins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Consumer misuse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Device tampering</a:t>
            </a:r>
            <a:endParaRPr/>
          </a:p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Costs</a:t>
            </a:r>
            <a:endParaRPr/>
          </a:p>
        </p:txBody>
      </p:sp>
      <p:graphicFrame>
        <p:nvGraphicFramePr>
          <p:cNvPr id="108" name="Google Shape;108;p20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{1128BD55-563E-4C5B-BF07-FC591583C869}</a:tableStyleId>
              </a:tblPr>
              <a:tblGrid>
                <a:gridCol w="3629650"/>
                <a:gridCol w="36093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Hardware Prototype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$140/Device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Cellular Subscription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$16/Year/Device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Software Backend Costs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$480/Year/Municipality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153010"/>
            <a:ext cx="9198677" cy="548210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Garbage Bin Sensor</a:t>
            </a:r>
            <a:endParaRPr/>
          </a:p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